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2"/>
  </p:notesMasterIdLst>
  <p:sldIdLst>
    <p:sldId id="256" r:id="rId2"/>
    <p:sldId id="257" r:id="rId3"/>
    <p:sldId id="269" r:id="rId4"/>
    <p:sldId id="258" r:id="rId5"/>
    <p:sldId id="259" r:id="rId6"/>
    <p:sldId id="270" r:id="rId7"/>
    <p:sldId id="271" r:id="rId8"/>
    <p:sldId id="272" r:id="rId9"/>
    <p:sldId id="261" r:id="rId10"/>
    <p:sldId id="266" r:id="rId11"/>
    <p:sldId id="267" r:id="rId12"/>
    <p:sldId id="268" r:id="rId13"/>
    <p:sldId id="263" r:id="rId14"/>
    <p:sldId id="273" r:id="rId15"/>
    <p:sldId id="274" r:id="rId16"/>
    <p:sldId id="264" r:id="rId17"/>
    <p:sldId id="275" r:id="rId18"/>
    <p:sldId id="265" r:id="rId19"/>
    <p:sldId id="276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080CC1-08D5-4C32-86CA-3198ED42CD0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BA0B902-05CC-4E2A-A9D1-047960047E10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Многостороннее сотрудничество в</a:t>
          </a:r>
        </a:p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Региональных организациях  ЕАЭС, ДКБ,СВМДА   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5DE29D73-7613-4A03-915A-F629BA901781}" type="parTrans" cxnId="{EADC9D0F-FE14-4643-9C3E-1A8D7CEBF01E}">
      <dgm:prSet/>
      <dgm:spPr/>
      <dgm:t>
        <a:bodyPr/>
        <a:lstStyle/>
        <a:p>
          <a:endParaRPr lang="ru-RU"/>
        </a:p>
      </dgm:t>
    </dgm:pt>
    <dgm:pt modelId="{F9FB1ACD-F63C-4A88-91F1-1499DB8C7325}" type="sibTrans" cxnId="{EADC9D0F-FE14-4643-9C3E-1A8D7CEBF01E}">
      <dgm:prSet/>
      <dgm:spPr/>
      <dgm:t>
        <a:bodyPr/>
        <a:lstStyle/>
        <a:p>
          <a:endParaRPr lang="ru-RU"/>
        </a:p>
      </dgm:t>
    </dgm:pt>
    <dgm:pt modelId="{8AEE4589-3C47-4AF2-BF60-A3C2F734E7D2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Развитие двусторонних отношений с Россией, Китаем, СНГ, Японией, Индией, Турцией, Ираном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AF3C13ED-C7A9-40A2-BDDB-487E98677A60}" type="parTrans" cxnId="{FE95D9AF-5A97-47BB-A2BB-0AB0F81796BB}">
      <dgm:prSet/>
      <dgm:spPr/>
      <dgm:t>
        <a:bodyPr/>
        <a:lstStyle/>
        <a:p>
          <a:endParaRPr lang="ru-RU"/>
        </a:p>
      </dgm:t>
    </dgm:pt>
    <dgm:pt modelId="{7CFDFC6E-2809-4BCE-9706-5E67F18063D2}" type="sibTrans" cxnId="{FE95D9AF-5A97-47BB-A2BB-0AB0F81796BB}">
      <dgm:prSet/>
      <dgm:spPr/>
      <dgm:t>
        <a:bodyPr/>
        <a:lstStyle/>
        <a:p>
          <a:endParaRPr lang="ru-RU"/>
        </a:p>
      </dgm:t>
    </dgm:pt>
    <dgm:pt modelId="{577B948F-5B9C-4470-A6D1-37BDBE62C89B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Развитие интеграционных процессов в </a:t>
          </a:r>
          <a:r>
            <a:rPr lang="ru-RU" sz="2800" dirty="0" err="1" smtClean="0">
              <a:latin typeface="Times New Roman" pitchFamily="18" charset="0"/>
              <a:cs typeface="Times New Roman" pitchFamily="18" charset="0"/>
            </a:rPr>
            <a:t>ЕврАзЭС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, ШОС,ЦАЭС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9470AF52-625E-4068-803A-6F512E2B7820}" type="parTrans" cxnId="{D8762E1F-24AE-4A25-8241-36DF24470F6D}">
      <dgm:prSet/>
      <dgm:spPr/>
      <dgm:t>
        <a:bodyPr/>
        <a:lstStyle/>
        <a:p>
          <a:endParaRPr lang="ru-RU"/>
        </a:p>
      </dgm:t>
    </dgm:pt>
    <dgm:pt modelId="{6CECE4D5-9DDA-4836-9417-702FE5CD28EB}" type="sibTrans" cxnId="{D8762E1F-24AE-4A25-8241-36DF24470F6D}">
      <dgm:prSet/>
      <dgm:spPr/>
      <dgm:t>
        <a:bodyPr/>
        <a:lstStyle/>
        <a:p>
          <a:endParaRPr lang="ru-RU"/>
        </a:p>
      </dgm:t>
    </dgm:pt>
    <dgm:pt modelId="{49A1512D-8B53-4EB5-9B9C-036C5AFE9B90}" type="pres">
      <dgm:prSet presAssocID="{4C080CC1-08D5-4C32-86CA-3198ED42CD0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A9E50F-A9F4-4719-91ED-BAD45A85A1FD}" type="pres">
      <dgm:prSet presAssocID="{CBA0B902-05CC-4E2A-A9D1-047960047E10}" presName="parentLin" presStyleCnt="0"/>
      <dgm:spPr/>
    </dgm:pt>
    <dgm:pt modelId="{03099AFD-BC25-4A0C-84EC-D9939EEDA2B1}" type="pres">
      <dgm:prSet presAssocID="{CBA0B902-05CC-4E2A-A9D1-047960047E1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3919B90-BF33-4244-A716-28236ED79A32}" type="pres">
      <dgm:prSet presAssocID="{CBA0B902-05CC-4E2A-A9D1-047960047E10}" presName="parentText" presStyleLbl="node1" presStyleIdx="0" presStyleCnt="3" custScaleX="142997" custScaleY="795271" custLinFactY="-23000" custLinFactNeighborX="-65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D8B850-4AB0-4495-B33C-85A21824EDD8}" type="pres">
      <dgm:prSet presAssocID="{CBA0B902-05CC-4E2A-A9D1-047960047E10}" presName="negativeSpace" presStyleCnt="0"/>
      <dgm:spPr/>
    </dgm:pt>
    <dgm:pt modelId="{261D3E32-69F7-4D4E-8950-3AFCBD8C6865}" type="pres">
      <dgm:prSet presAssocID="{CBA0B902-05CC-4E2A-A9D1-047960047E10}" presName="childText" presStyleLbl="conFgAcc1" presStyleIdx="0" presStyleCnt="3">
        <dgm:presLayoutVars>
          <dgm:bulletEnabled val="1"/>
        </dgm:presLayoutVars>
      </dgm:prSet>
      <dgm:spPr/>
    </dgm:pt>
    <dgm:pt modelId="{481C87E5-54CD-47F6-BFB5-165D5857757B}" type="pres">
      <dgm:prSet presAssocID="{F9FB1ACD-F63C-4A88-91F1-1499DB8C7325}" presName="spaceBetweenRectangles" presStyleCnt="0"/>
      <dgm:spPr/>
    </dgm:pt>
    <dgm:pt modelId="{A3A62070-D11A-42B9-9011-6454B8E6868F}" type="pres">
      <dgm:prSet presAssocID="{8AEE4589-3C47-4AF2-BF60-A3C2F734E7D2}" presName="parentLin" presStyleCnt="0"/>
      <dgm:spPr/>
    </dgm:pt>
    <dgm:pt modelId="{E2F4FB8E-2349-491F-A0F4-1C3D1AACD203}" type="pres">
      <dgm:prSet presAssocID="{8AEE4589-3C47-4AF2-BF60-A3C2F734E7D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0D6B1F4E-21B1-48DC-81BF-A8B9CC2A5791}" type="pres">
      <dgm:prSet presAssocID="{8AEE4589-3C47-4AF2-BF60-A3C2F734E7D2}" presName="parentText" presStyleLbl="node1" presStyleIdx="1" presStyleCnt="3" custScaleX="150191" custScaleY="720093" custLinFactNeighborX="-650" custLinFactNeighborY="-165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057342-627B-4F8F-8AC5-2EB9E37BC8E7}" type="pres">
      <dgm:prSet presAssocID="{8AEE4589-3C47-4AF2-BF60-A3C2F734E7D2}" presName="negativeSpace" presStyleCnt="0"/>
      <dgm:spPr/>
    </dgm:pt>
    <dgm:pt modelId="{5ECF5608-2C6B-402C-94B0-669CA9F87ED7}" type="pres">
      <dgm:prSet presAssocID="{8AEE4589-3C47-4AF2-BF60-A3C2F734E7D2}" presName="childText" presStyleLbl="conFgAcc1" presStyleIdx="1" presStyleCnt="3">
        <dgm:presLayoutVars>
          <dgm:bulletEnabled val="1"/>
        </dgm:presLayoutVars>
      </dgm:prSet>
      <dgm:spPr/>
    </dgm:pt>
    <dgm:pt modelId="{C904190C-7CE7-4EAC-B5FF-BF130CC5961D}" type="pres">
      <dgm:prSet presAssocID="{7CFDFC6E-2809-4BCE-9706-5E67F18063D2}" presName="spaceBetweenRectangles" presStyleCnt="0"/>
      <dgm:spPr/>
    </dgm:pt>
    <dgm:pt modelId="{29A6BA93-D8E9-4F5F-9485-EB403C97F68F}" type="pres">
      <dgm:prSet presAssocID="{577B948F-5B9C-4470-A6D1-37BDBE62C89B}" presName="parentLin" presStyleCnt="0"/>
      <dgm:spPr/>
    </dgm:pt>
    <dgm:pt modelId="{BF22F120-9BF9-47C2-9259-8B66A42E4352}" type="pres">
      <dgm:prSet presAssocID="{577B948F-5B9C-4470-A6D1-37BDBE62C89B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14BB95D9-4EDC-4B86-A5DD-AC13E72BBFFF}" type="pres">
      <dgm:prSet presAssocID="{577B948F-5B9C-4470-A6D1-37BDBE62C89B}" presName="parentText" presStyleLbl="node1" presStyleIdx="2" presStyleCnt="3" custScaleX="142857" custScaleY="1142055" custLinFactNeighborX="-5501" custLinFactNeighborY="1459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074EAD-0622-4A0E-B3A4-F0F4E0B694AB}" type="pres">
      <dgm:prSet presAssocID="{577B948F-5B9C-4470-A6D1-37BDBE62C89B}" presName="negativeSpace" presStyleCnt="0"/>
      <dgm:spPr/>
    </dgm:pt>
    <dgm:pt modelId="{880FB72C-F9C6-40BB-8EF6-32E0C950E9B1}" type="pres">
      <dgm:prSet presAssocID="{577B948F-5B9C-4470-A6D1-37BDBE62C89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97570F6-F866-4C70-8DE2-96590E57A833}" type="presOf" srcId="{577B948F-5B9C-4470-A6D1-37BDBE62C89B}" destId="{BF22F120-9BF9-47C2-9259-8B66A42E4352}" srcOrd="0" destOrd="0" presId="urn:microsoft.com/office/officeart/2005/8/layout/list1"/>
    <dgm:cxn modelId="{0FAE3D48-9F10-47F2-8FC0-2C32C08F2E34}" type="presOf" srcId="{8AEE4589-3C47-4AF2-BF60-A3C2F734E7D2}" destId="{E2F4FB8E-2349-491F-A0F4-1C3D1AACD203}" srcOrd="0" destOrd="0" presId="urn:microsoft.com/office/officeart/2005/8/layout/list1"/>
    <dgm:cxn modelId="{D8762E1F-24AE-4A25-8241-36DF24470F6D}" srcId="{4C080CC1-08D5-4C32-86CA-3198ED42CD04}" destId="{577B948F-5B9C-4470-A6D1-37BDBE62C89B}" srcOrd="2" destOrd="0" parTransId="{9470AF52-625E-4068-803A-6F512E2B7820}" sibTransId="{6CECE4D5-9DDA-4836-9417-702FE5CD28EB}"/>
    <dgm:cxn modelId="{BDB26097-784F-4CF9-AF81-CB2AF9F35200}" type="presOf" srcId="{4C080CC1-08D5-4C32-86CA-3198ED42CD04}" destId="{49A1512D-8B53-4EB5-9B9C-036C5AFE9B90}" srcOrd="0" destOrd="0" presId="urn:microsoft.com/office/officeart/2005/8/layout/list1"/>
    <dgm:cxn modelId="{E5D36CEC-3E22-4E28-8F52-8351A5364862}" type="presOf" srcId="{8AEE4589-3C47-4AF2-BF60-A3C2F734E7D2}" destId="{0D6B1F4E-21B1-48DC-81BF-A8B9CC2A5791}" srcOrd="1" destOrd="0" presId="urn:microsoft.com/office/officeart/2005/8/layout/list1"/>
    <dgm:cxn modelId="{8785754B-1BCC-487F-98B7-E4A3BBCCDB21}" type="presOf" srcId="{CBA0B902-05CC-4E2A-A9D1-047960047E10}" destId="{03099AFD-BC25-4A0C-84EC-D9939EEDA2B1}" srcOrd="0" destOrd="0" presId="urn:microsoft.com/office/officeart/2005/8/layout/list1"/>
    <dgm:cxn modelId="{FE95D9AF-5A97-47BB-A2BB-0AB0F81796BB}" srcId="{4C080CC1-08D5-4C32-86CA-3198ED42CD04}" destId="{8AEE4589-3C47-4AF2-BF60-A3C2F734E7D2}" srcOrd="1" destOrd="0" parTransId="{AF3C13ED-C7A9-40A2-BDDB-487E98677A60}" sibTransId="{7CFDFC6E-2809-4BCE-9706-5E67F18063D2}"/>
    <dgm:cxn modelId="{789C151F-601C-4AAD-9AAB-002A9D17A6E2}" type="presOf" srcId="{CBA0B902-05CC-4E2A-A9D1-047960047E10}" destId="{B3919B90-BF33-4244-A716-28236ED79A32}" srcOrd="1" destOrd="0" presId="urn:microsoft.com/office/officeart/2005/8/layout/list1"/>
    <dgm:cxn modelId="{04918465-772A-46B4-AA1A-4E5390AEE5E8}" type="presOf" srcId="{577B948F-5B9C-4470-A6D1-37BDBE62C89B}" destId="{14BB95D9-4EDC-4B86-A5DD-AC13E72BBFFF}" srcOrd="1" destOrd="0" presId="urn:microsoft.com/office/officeart/2005/8/layout/list1"/>
    <dgm:cxn modelId="{EADC9D0F-FE14-4643-9C3E-1A8D7CEBF01E}" srcId="{4C080CC1-08D5-4C32-86CA-3198ED42CD04}" destId="{CBA0B902-05CC-4E2A-A9D1-047960047E10}" srcOrd="0" destOrd="0" parTransId="{5DE29D73-7613-4A03-915A-F629BA901781}" sibTransId="{F9FB1ACD-F63C-4A88-91F1-1499DB8C7325}"/>
    <dgm:cxn modelId="{A723F9D5-5E36-4736-8F82-E70DBE43B816}" type="presParOf" srcId="{49A1512D-8B53-4EB5-9B9C-036C5AFE9B90}" destId="{C8A9E50F-A9F4-4719-91ED-BAD45A85A1FD}" srcOrd="0" destOrd="0" presId="urn:microsoft.com/office/officeart/2005/8/layout/list1"/>
    <dgm:cxn modelId="{58122DB2-2C26-4EAA-8BBA-214D7D05DE78}" type="presParOf" srcId="{C8A9E50F-A9F4-4719-91ED-BAD45A85A1FD}" destId="{03099AFD-BC25-4A0C-84EC-D9939EEDA2B1}" srcOrd="0" destOrd="0" presId="urn:microsoft.com/office/officeart/2005/8/layout/list1"/>
    <dgm:cxn modelId="{080EDF09-A0C2-49FF-BEFB-E2B5C855ECB8}" type="presParOf" srcId="{C8A9E50F-A9F4-4719-91ED-BAD45A85A1FD}" destId="{B3919B90-BF33-4244-A716-28236ED79A32}" srcOrd="1" destOrd="0" presId="urn:microsoft.com/office/officeart/2005/8/layout/list1"/>
    <dgm:cxn modelId="{8DE87B54-3C53-426D-BFBB-16A6B0A13DEA}" type="presParOf" srcId="{49A1512D-8B53-4EB5-9B9C-036C5AFE9B90}" destId="{81D8B850-4AB0-4495-B33C-85A21824EDD8}" srcOrd="1" destOrd="0" presId="urn:microsoft.com/office/officeart/2005/8/layout/list1"/>
    <dgm:cxn modelId="{1FBD3248-A796-4639-91B9-665AFFFC211B}" type="presParOf" srcId="{49A1512D-8B53-4EB5-9B9C-036C5AFE9B90}" destId="{261D3E32-69F7-4D4E-8950-3AFCBD8C6865}" srcOrd="2" destOrd="0" presId="urn:microsoft.com/office/officeart/2005/8/layout/list1"/>
    <dgm:cxn modelId="{C6479B2F-7738-4BEB-843E-D0D93AD88F68}" type="presParOf" srcId="{49A1512D-8B53-4EB5-9B9C-036C5AFE9B90}" destId="{481C87E5-54CD-47F6-BFB5-165D5857757B}" srcOrd="3" destOrd="0" presId="urn:microsoft.com/office/officeart/2005/8/layout/list1"/>
    <dgm:cxn modelId="{F2B2B92F-4307-4004-A477-32BCDBDAFD27}" type="presParOf" srcId="{49A1512D-8B53-4EB5-9B9C-036C5AFE9B90}" destId="{A3A62070-D11A-42B9-9011-6454B8E6868F}" srcOrd="4" destOrd="0" presId="urn:microsoft.com/office/officeart/2005/8/layout/list1"/>
    <dgm:cxn modelId="{25C60A60-1E61-49C3-BCA7-D051EDF1ACBC}" type="presParOf" srcId="{A3A62070-D11A-42B9-9011-6454B8E6868F}" destId="{E2F4FB8E-2349-491F-A0F4-1C3D1AACD203}" srcOrd="0" destOrd="0" presId="urn:microsoft.com/office/officeart/2005/8/layout/list1"/>
    <dgm:cxn modelId="{4AE8505A-D23F-4C9C-930C-C521063EC8FA}" type="presParOf" srcId="{A3A62070-D11A-42B9-9011-6454B8E6868F}" destId="{0D6B1F4E-21B1-48DC-81BF-A8B9CC2A5791}" srcOrd="1" destOrd="0" presId="urn:microsoft.com/office/officeart/2005/8/layout/list1"/>
    <dgm:cxn modelId="{22B76B2E-443B-4CA2-BCB3-7759A28BA26F}" type="presParOf" srcId="{49A1512D-8B53-4EB5-9B9C-036C5AFE9B90}" destId="{3C057342-627B-4F8F-8AC5-2EB9E37BC8E7}" srcOrd="5" destOrd="0" presId="urn:microsoft.com/office/officeart/2005/8/layout/list1"/>
    <dgm:cxn modelId="{CF964C60-58B3-4447-82AE-4277ADFDB955}" type="presParOf" srcId="{49A1512D-8B53-4EB5-9B9C-036C5AFE9B90}" destId="{5ECF5608-2C6B-402C-94B0-669CA9F87ED7}" srcOrd="6" destOrd="0" presId="urn:microsoft.com/office/officeart/2005/8/layout/list1"/>
    <dgm:cxn modelId="{6FF060C4-F814-4A4A-8B59-48DF25421B94}" type="presParOf" srcId="{49A1512D-8B53-4EB5-9B9C-036C5AFE9B90}" destId="{C904190C-7CE7-4EAC-B5FF-BF130CC5961D}" srcOrd="7" destOrd="0" presId="urn:microsoft.com/office/officeart/2005/8/layout/list1"/>
    <dgm:cxn modelId="{11A7F2E2-2244-44C9-BFF7-32E26C83EE37}" type="presParOf" srcId="{49A1512D-8B53-4EB5-9B9C-036C5AFE9B90}" destId="{29A6BA93-D8E9-4F5F-9485-EB403C97F68F}" srcOrd="8" destOrd="0" presId="urn:microsoft.com/office/officeart/2005/8/layout/list1"/>
    <dgm:cxn modelId="{E25CE01F-A157-4DD4-89E7-F336A9BAAC53}" type="presParOf" srcId="{29A6BA93-D8E9-4F5F-9485-EB403C97F68F}" destId="{BF22F120-9BF9-47C2-9259-8B66A42E4352}" srcOrd="0" destOrd="0" presId="urn:microsoft.com/office/officeart/2005/8/layout/list1"/>
    <dgm:cxn modelId="{7C6AFA5A-51B8-4C0F-A360-003D4AAD2383}" type="presParOf" srcId="{29A6BA93-D8E9-4F5F-9485-EB403C97F68F}" destId="{14BB95D9-4EDC-4B86-A5DD-AC13E72BBFFF}" srcOrd="1" destOrd="0" presId="urn:microsoft.com/office/officeart/2005/8/layout/list1"/>
    <dgm:cxn modelId="{15A5A110-D037-47DA-A658-05E98F8F414A}" type="presParOf" srcId="{49A1512D-8B53-4EB5-9B9C-036C5AFE9B90}" destId="{81074EAD-0622-4A0E-B3A4-F0F4E0B694AB}" srcOrd="9" destOrd="0" presId="urn:microsoft.com/office/officeart/2005/8/layout/list1"/>
    <dgm:cxn modelId="{42A8B25D-0D04-4575-A915-ED6210734BF9}" type="presParOf" srcId="{49A1512D-8B53-4EB5-9B9C-036C5AFE9B90}" destId="{880FB72C-F9C6-40BB-8EF6-32E0C950E9B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5A3308-892C-49D4-95E4-BC6AD5D5FC19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A5466A-8BA9-484C-AD72-01746470E5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221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5466A-8BA9-484C-AD72-01746470E56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856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EED8E-D699-4E24-ABBD-94413581006C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A0C2F7F-CA16-41C6-8B34-41C6BB4EAE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EED8E-D699-4E24-ABBD-94413581006C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C2F7F-CA16-41C6-8B34-41C6BB4EAE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EED8E-D699-4E24-ABBD-94413581006C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C2F7F-CA16-41C6-8B34-41C6BB4EAE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EED8E-D699-4E24-ABBD-94413581006C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A0C2F7F-CA16-41C6-8B34-41C6BB4EAE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EED8E-D699-4E24-ABBD-94413581006C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C2F7F-CA16-41C6-8B34-41C6BB4EAE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EED8E-D699-4E24-ABBD-94413581006C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C2F7F-CA16-41C6-8B34-41C6BB4EAE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EED8E-D699-4E24-ABBD-94413581006C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A0C2F7F-CA16-41C6-8B34-41C6BB4EAE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EED8E-D699-4E24-ABBD-94413581006C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C2F7F-CA16-41C6-8B34-41C6BB4EAE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EED8E-D699-4E24-ABBD-94413581006C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C2F7F-CA16-41C6-8B34-41C6BB4EAE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EED8E-D699-4E24-ABBD-94413581006C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C2F7F-CA16-41C6-8B34-41C6BB4EAE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EED8E-D699-4E24-ABBD-94413581006C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C2F7F-CA16-41C6-8B34-41C6BB4EAE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34EED8E-D699-4E24-ABBD-94413581006C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A0C2F7F-CA16-41C6-8B34-41C6BB4EAE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russian.cntv.cn/20110614/104234.s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express-k.kz/artimgs/17908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mages.yandex.kz/yandsearch?ed=1&amp;text=%D1%84%D0%BE%D1%82%D0%BE%20%D0%B2%D0%B8%D0%B7%D0%B8%D1%82%20%D0%BD%D0%B0%D0%B7%D0%B0%D1%80%D0%B1%D0%B0%D0%B5%D0%B2%D0%B0%20%D0%B2%20%D0%BA%D0%BE%D1%80%D0%B5%D1%8E&amp;p=7&amp;img_url=img-fotki.yandex.ru/get/4517/71152088.c/0_6e33b_e4d4fd6c_XL&amp;rpt=simage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tvsme.ru/images/pix/img2D540E860B2243A4BC3078D8C5FDAFC8-s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imagevietnam.vnanet.vn/Upload/2011/5/9/9-5TD06550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ria.ru/world/20110724/406290102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.mfa.kz/portal/page/portal/mfa/ru/content/policy/cooperation/asia_africa/13" TargetMode="External"/><Relationship Id="rId2" Type="http://schemas.openxmlformats.org/officeDocument/2006/relationships/hyperlink" Target="http://www.nomad.su/1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yandex.kz/yandsearch?rpt=simage&amp;ed=1&amp;text=%D0%A1%D0%9A%D0%90%D0%A7%D0%90%D0%A2%D0%AC%20%D0%A4%D0%9E%D0%A2%D0%9E%20%D0%BD%D0%B0%D0%B7%D0%B0%D1%80%D0%B1%D0%B0%D0%B5%D0%B2%D0%B0%20%D0%B8%20%D0%B5%D0%BB%D1%8C%D1%86%D0%B8%D0%BD%D0%B0%20&amp;p=7&amp;img_url=gdb.rferl.org/FB2CCD28-BF06-49DD-B85B-59ED7460D9E1_mw800_s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kz/yandsearch?text=%D1%84%D0%BE%D1%82%D0%BE%20%D0%BF%D0%B0%D0%BC%D1%8F%D1%82%D0%BD%D0%B8%D0%BA%20%D0%B0%D0%B1%D0%B0%D1%8E%20%D0%B2%20%D0%BC%D0%BE%D1%81%D0%BA%D0%B2%D0%B5&amp;p=0&amp;img_url=www.kondor-tour.kz/media/files/history/abai_moscow.jpg&amp;rpt=simage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ages.yandex.kz/yandsearch?tld=kz&amp;ed=1&amp;text=%D1%84%D0%BE%D1%82%D0%BE%20%D0%BA%D0%B0%D0%B7%D0%B0%D1%85%D1%81%D1%82%D0%B0%D0%BD%20%D0%B8%20%D0%BA%D0%B8%D1%82%D0%B0%D0%B9&amp;p=19&amp;img_url=www.vladtime.ru/uploads/posts/1308293835_nazarbaev_hu_tszintao.jpg&amp;rpt=simag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45091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Внешняя политика РК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6" name="Рисунок 5" descr="Картинка 86 из 305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8640"/>
            <a:ext cx="684076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209800"/>
          </a:xfrm>
        </p:spPr>
        <p:txBody>
          <a:bodyPr/>
          <a:lstStyle/>
          <a:p>
            <a:r>
              <a:rPr lang="ru-RU" dirty="0" smtClean="0"/>
              <a:t>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Ху Цзиньтао встретился с Н. Назарбаевым ">
            <a:hlinkClick r:id="rId2" tgtFrame="_blank" tooltip="&quot;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92696"/>
            <a:ext cx="446449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292080" y="476672"/>
            <a:ext cx="1041285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11-12 июня 2010 г.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-Государственный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визит Председателя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КНР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Ху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Цзиньтао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 Казахстан.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3083" y="3861048"/>
            <a:ext cx="8970917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Итог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Подписан пакет межправительственных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документов о сотрудничестве  в таких сферах как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энергетика  и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несырьевые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сектора экономики.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6" y="1142984"/>
            <a:ext cx="3610744" cy="10668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21-23 февраля 2011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г.- Государственный визит Президента РК Н.Назарбаева в КНР.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789040"/>
            <a:ext cx="8229600" cy="278549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Итог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Совместное коммюнике о сотрудничестве в таких областях, как энергетика, безопасность, охрана качества вод трансграничных рек, строительство высокоскоростной железнодорожной магистрали Астана -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Алматы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др.</a:t>
            </a:r>
          </a:p>
          <a:p>
            <a:endParaRPr lang="ru-RU" dirty="0"/>
          </a:p>
        </p:txBody>
      </p:sp>
      <p:pic>
        <p:nvPicPr>
          <p:cNvPr id="4" name="il_fi" descr="http://baursak.info/pictures04/024_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64704"/>
            <a:ext cx="438150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РК и Япония 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Июнь 2008 г.-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Визит Президента Н.Назарбаева в Японию. 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Итог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Заявление о казахстанско-японском стратегическом партнерстве в духе взаимной дружбы и взаимопонимания.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-main-pic" descr="Картинка 105 из 166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764704"/>
            <a:ext cx="460851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            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РК и Корея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pPr algn="just"/>
            <a:r>
              <a:rPr lang="ru-RU" sz="4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28 января 1992г.</a:t>
            </a:r>
            <a:r>
              <a:rPr lang="ru-RU" sz="4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–Налаживание и развитие сотрудничества.</a:t>
            </a:r>
          </a:p>
          <a:p>
            <a:pPr algn="just">
              <a:buNone/>
            </a:pPr>
            <a:endParaRPr lang="ru-RU" sz="4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4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Июль 1994г. - </a:t>
            </a:r>
            <a:r>
              <a:rPr lang="ru-RU" sz="4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Протокол о сотрудничестве между внешнеполитическими ведомствами.</a:t>
            </a:r>
          </a:p>
          <a:p>
            <a:pPr algn="just">
              <a:buNone/>
            </a:pPr>
            <a:endParaRPr lang="ru-RU" sz="4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4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15-18 мая 1995г</a:t>
            </a:r>
            <a:r>
              <a:rPr lang="ru-RU" sz="4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- Декларация об основных принципах сотрудничества, Соглашения о культурном, научно-технологическом сотрудничестве.</a:t>
            </a:r>
            <a:endParaRPr lang="ru-RU" sz="4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im3-tub-kz.yandex.net/i?id=188360113-39-72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56388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120680"/>
          </a:xfrm>
        </p:spPr>
        <p:txBody>
          <a:bodyPr/>
          <a:lstStyle/>
          <a:p>
            <a:r>
              <a:rPr lang="ru-RU" dirty="0" smtClean="0"/>
              <a:t>        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51520" y="260648"/>
            <a:ext cx="8892480" cy="6048672"/>
          </a:xfrm>
        </p:spPr>
        <p:txBody>
          <a:bodyPr/>
          <a:lstStyle/>
          <a:p>
            <a:pPr algn="r"/>
            <a:r>
              <a:rPr lang="ru-RU" b="1" dirty="0" smtClean="0"/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12-14 мая 2009 г.-</a:t>
            </a:r>
          </a:p>
          <a:p>
            <a:pPr algn="r">
              <a:buNone/>
            </a:pP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Государственный </a:t>
            </a:r>
          </a:p>
          <a:p>
            <a:pPr algn="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визит Президента</a:t>
            </a:r>
          </a:p>
          <a:p>
            <a:pPr algn="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Республики Корея </a:t>
            </a:r>
          </a:p>
          <a:p>
            <a:pPr algn="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Ли Мён Бака  Астану. 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Итог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Совместное Заявление , принят   План действий по углублению сотрудничества между Казахстаном и Южной Кореей.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3" descr="http://www.nashaagasha.org/wp-content/uploads/2010/12/8E899931-9DA7-4B42-90D0-ECB6639D1F8D_mw800_mh600_s1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1495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0"/>
            <a:ext cx="7143800" cy="571501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sz="9800" dirty="0" smtClean="0"/>
          </a:p>
          <a:p>
            <a:endParaRPr lang="ru-RU" sz="9800" dirty="0" smtClean="0"/>
          </a:p>
          <a:p>
            <a:endParaRPr lang="ru-RU" sz="9800" dirty="0" smtClean="0"/>
          </a:p>
          <a:p>
            <a:endParaRPr lang="ru-RU" sz="9800" dirty="0" smtClean="0"/>
          </a:p>
          <a:p>
            <a:r>
              <a:rPr lang="ru-RU" sz="9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21-23 апреля 2010г.-</a:t>
            </a:r>
          </a:p>
          <a:p>
            <a:pPr>
              <a:buNone/>
            </a:pPr>
            <a:r>
              <a:rPr lang="ru-RU" sz="9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Государственный визит  Н.А.Назарбаева в Республику Корея</a:t>
            </a:r>
          </a:p>
          <a:p>
            <a:pPr>
              <a:buNone/>
            </a:pPr>
            <a:endParaRPr lang="ru-RU" sz="9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9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Итог</a:t>
            </a:r>
            <a:r>
              <a:rPr lang="en-US" sz="9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9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Организовано открытие Года Казахстана в Республике Корея, а также бизнес- форум.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http://img-fotki.yandex.ru/get/4610/71152088.c/0_6e414_b950bd0_X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535785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</a:t>
            </a:r>
            <a:r>
              <a:rPr lang="ru-RU" dirty="0" smtClean="0">
                <a:solidFill>
                  <a:schemeClr val="tx1"/>
                </a:solidFill>
              </a:rPr>
              <a:t>2. </a:t>
            </a:r>
            <a:r>
              <a:rPr lang="ru-RU" b="1" dirty="0" smtClean="0">
                <a:solidFill>
                  <a:schemeClr val="tx1"/>
                </a:solidFill>
              </a:rPr>
              <a:t>3 РК И АСЕАН</a:t>
            </a:r>
            <a:br>
              <a:rPr lang="ru-RU" b="1" dirty="0" smtClean="0">
                <a:solidFill>
                  <a:schemeClr val="tx1"/>
                </a:solidFill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7554" y="2332037"/>
            <a:ext cx="5614998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   </a:t>
            </a:r>
          </a:p>
          <a:p>
            <a:pPr>
              <a:buNone/>
            </a:pPr>
            <a:r>
              <a:rPr lang="ru-RU" b="1" dirty="0" smtClean="0"/>
              <a:t>   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августа 2006г.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–Встреча Ген. Секретаря АСЕАН с послом РК. Оценка РК как      потенциального стратегического партнера в Центральной Азии.</a:t>
            </a:r>
          </a:p>
          <a:p>
            <a:endParaRPr lang="ru-RU" dirty="0"/>
          </a:p>
        </p:txBody>
      </p:sp>
      <p:pic>
        <p:nvPicPr>
          <p:cNvPr id="5" name="i-main-pic" descr="Картинка 4 из 4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857628"/>
            <a:ext cx="250033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14282" y="1071546"/>
            <a:ext cx="457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8 августа 1967г.-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Основание организации (Индонезия, Малайзия, Сингапур,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Тайланд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Филиппины, Бруней, Вьетнам, Лаос, Камбоджа). </a:t>
            </a:r>
          </a:p>
        </p:txBody>
      </p:sp>
      <p:pic>
        <p:nvPicPr>
          <p:cNvPr id="7" name="Рисунок 6" descr="http://www.dailynews.lk/2009/03/02/z_wld35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142985"/>
            <a:ext cx="428628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00372"/>
            <a:ext cx="8229600" cy="312579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Соглашение о создании Зоны свободной торговли АСЕАН , Зоны инвестиций АСЕАН, Схема промышленного сотрудничества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Мероприятия по ускорению процессов согласования  таможенной оценки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-Установление системы упрощенных таможенных процедур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-согласование товарных стандартов.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-main-pic" descr="Картинка 62 из 1926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88640"/>
            <a:ext cx="554461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Перспективы сотрудничества РК и АСЕАН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Возможность ведения активной торговли.</a:t>
            </a:r>
          </a:p>
          <a:p>
            <a:pPr>
              <a:buNone/>
            </a:pPr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Возможность становления одного из основных экспортеров углеводородов в ЮВА.</a:t>
            </a:r>
          </a:p>
          <a:p>
            <a:pPr>
              <a:buNone/>
            </a:pPr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транзитного потенциала</a:t>
            </a:r>
          </a:p>
          <a:p>
            <a:pPr>
              <a:buNone/>
            </a:pPr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Становление как равноправного партнера в торгово-экономической сфере</a:t>
            </a:r>
          </a:p>
          <a:p>
            <a:endParaRPr lang="ru-RU" dirty="0"/>
          </a:p>
        </p:txBody>
      </p:sp>
      <p:pic>
        <p:nvPicPr>
          <p:cNvPr id="4" name="Рисунок 3" descr="Символика АСЕАН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1071546"/>
            <a:ext cx="271464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Использованная  литература</a:t>
            </a:r>
            <a:br>
              <a:rPr lang="ru-RU" b="1" dirty="0" smtClean="0">
                <a:solidFill>
                  <a:schemeClr val="tx1"/>
                </a:solidFill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71182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1.Токаев К.К. Внешняя политика Казахстана.2001г.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2.Национальная безопасность : итоги десятилетия.-Астана,2001.-С 300-311.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3.Российско-казахстанские отношения //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www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mid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ns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rsng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nsf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4.Поздравление Президента РФ Путина Президенту РК Назарбаеву // Казахстанская правда .-2007, 15 декабря </a:t>
            </a:r>
          </a:p>
          <a:p>
            <a:pPr lvl="0"/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5.Назарбаев Н.А.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Послание Президента РК народу страны «Стратегия     вхождения Казахстана в число 50-ти наиболее конкурентоспособных стран мира». Астана, 1 марта 2006 г.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6.Президент РК Н. Назарбаев направил поздравление Д. Медведеву //     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www.nomad.su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7.Мир о Назарбаеве. –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Алматы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2000. – С. 35–36.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96144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6192688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задачи,  принципы и  направления внешней политики РК.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Внешняя политика РК (приоритетные направления сотрудничества).</a:t>
            </a:r>
            <a:endPara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2.1 Россия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2.2 КНР, Япония, Республика Корея 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2.3 Страны АСЕАН</a:t>
            </a:r>
          </a:p>
          <a:p>
            <a:pPr>
              <a:buNone/>
            </a:pPr>
            <a:r>
              <a:rPr lang="ru-RU" b="1" dirty="0" smtClean="0"/>
              <a:t>  </a:t>
            </a:r>
          </a:p>
          <a:p>
            <a:pPr>
              <a:buNone/>
            </a:pP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2700" dirty="0" smtClean="0">
                <a:solidFill>
                  <a:schemeClr val="tx1"/>
                </a:solidFill>
              </a:rPr>
              <a:t>8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Совместное Коммюнике РК и КНР, Астана, 18 августа 2007 г.  //</a:t>
            </a:r>
            <a:r>
              <a:rPr lang="ru-RU" sz="2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www.nomad.su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9.Выступление Государственного секретаря – Министра иностранных дел РК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К.Саудабаева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встрече с представителями японских политических и академических кругов, организованной совместно с Советом международных дружеских обменов (Токио, 25 марта 2010 г.)                                           </a:t>
            </a:r>
            <a:r>
              <a:rPr lang="ru-RU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http://www.nomad.su/</a:t>
            </a:r>
            <a:r>
              <a:rPr lang="en-US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10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10.Министерство иностранных дел РК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http://portal.mfa.kz/portal/page/portal/mfa/ru/content/policy/cooperation/asia_africa/13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11.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АСЕАН во внешнеполитических интересах Казахстана http://www.postsoviet.ru/publications/177/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 внешней политики РК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Блок-схема: процесс 3"/>
          <p:cNvSpPr/>
          <p:nvPr/>
        </p:nvSpPr>
        <p:spPr>
          <a:xfrm>
            <a:off x="611560" y="2132856"/>
            <a:ext cx="2808312" cy="1224136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Сохранение и упрочение дружественных и союзнических отношений с Российской Федерацией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1547664" y="3861048"/>
            <a:ext cx="2160240" cy="1224136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Включение РК в международные и региональные системы 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Блок-схема: процесс 6"/>
          <p:cNvSpPr/>
          <p:nvPr/>
        </p:nvSpPr>
        <p:spPr>
          <a:xfrm>
            <a:off x="5580112" y="3933056"/>
            <a:ext cx="2952328" cy="1296144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Обеспечение внешних условий и факторов ускоренного экономического развития.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5724128" y="2132856"/>
            <a:ext cx="2592288" cy="1296144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Дальнейшее развитие и укрепление братских отношений с центрально-азиатскими странами.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2051720" y="1052736"/>
            <a:ext cx="864096" cy="108012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3203848" y="1124744"/>
            <a:ext cx="1224136" cy="2664296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788024" y="1124744"/>
            <a:ext cx="1080120" cy="2736304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8" idx="0"/>
          </p:cNvCxnSpPr>
          <p:nvPr/>
        </p:nvCxnSpPr>
        <p:spPr>
          <a:xfrm>
            <a:off x="6228184" y="1052736"/>
            <a:ext cx="792088" cy="108012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252521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6500826" y="3571876"/>
            <a:ext cx="1785950" cy="792088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dirty="0" smtClean="0"/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3.Нерушимость границ.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3131840" y="1700808"/>
            <a:ext cx="2664296" cy="2592288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Основные принципы  внешней политики РК</a:t>
            </a:r>
            <a:endParaRPr lang="ru-RU" sz="3200" dirty="0"/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6444208" y="476672"/>
            <a:ext cx="1728192" cy="1368152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1.Принцип суверенного     равенства    государств.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6444208" y="2348880"/>
            <a:ext cx="1914006" cy="936104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2.Неприменение силы</a:t>
            </a:r>
          </a:p>
        </p:txBody>
      </p:sp>
      <p:sp>
        <p:nvSpPr>
          <p:cNvPr id="16" name="Блок-схема: процесс 15"/>
          <p:cNvSpPr/>
          <p:nvPr/>
        </p:nvSpPr>
        <p:spPr>
          <a:xfrm>
            <a:off x="755576" y="404664"/>
            <a:ext cx="2088232" cy="1224136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4.Территориальная целостность   государства 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Блок-схема: процесс 16"/>
          <p:cNvSpPr/>
          <p:nvPr/>
        </p:nvSpPr>
        <p:spPr>
          <a:xfrm>
            <a:off x="642910" y="2420888"/>
            <a:ext cx="1696842" cy="1152128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Мирное  регулирование споров.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611560" y="4365104"/>
            <a:ext cx="2232248" cy="1152128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Невмешательство во внутренние дела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4499992" y="4797152"/>
            <a:ext cx="2664296" cy="1296144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 Сотрудничество между государствами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2915816" y="908720"/>
            <a:ext cx="1548172" cy="72008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2411760" y="2996952"/>
            <a:ext cx="648072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18" idx="0"/>
          </p:cNvCxnSpPr>
          <p:nvPr/>
        </p:nvCxnSpPr>
        <p:spPr>
          <a:xfrm flipV="1">
            <a:off x="1727684" y="3933056"/>
            <a:ext cx="1332148" cy="43204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19" idx="0"/>
          </p:cNvCxnSpPr>
          <p:nvPr/>
        </p:nvCxnSpPr>
        <p:spPr>
          <a:xfrm flipH="1" flipV="1">
            <a:off x="5004048" y="4365104"/>
            <a:ext cx="828092" cy="43204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>
            <a:off x="4788024" y="1124744"/>
            <a:ext cx="1584176" cy="54006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H="1">
            <a:off x="5868144" y="2852936"/>
            <a:ext cx="504056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stCxn id="11" idx="1"/>
          </p:cNvCxnSpPr>
          <p:nvPr/>
        </p:nvCxnSpPr>
        <p:spPr>
          <a:xfrm rot="10800000">
            <a:off x="5780746" y="3787900"/>
            <a:ext cx="720080" cy="18002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1"/>
            <a:ext cx="69528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 </a:t>
            </a:r>
            <a:r>
              <a:rPr lang="en-US" sz="4000" dirty="0" smtClean="0"/>
              <a:t>         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Направления внешней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политики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285720" y="2000240"/>
          <a:ext cx="6096000" cy="4136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http://www.evrazes-bc.ru/userfiles/20101107image00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388" y="4786322"/>
            <a:ext cx="2714612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 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"/>
            <a:ext cx="2928926" cy="192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2.1РК  и РФ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 декабря 1991 г.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Россия признает независимость Казахстана.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 мая 1992 г.-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Договор о дружбе, сотрудничестве и взаимной помощи между РК и РФ.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im7-tub-kz.yandex.net/i?id=299263373-47-72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908720"/>
            <a:ext cx="452111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0648"/>
            <a:ext cx="8219256" cy="5937523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en-US" b="1" dirty="0" smtClean="0"/>
              <a:t>                                                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pPr>
              <a:buNone/>
            </a:pPr>
            <a:r>
              <a:rPr lang="en-US" b="1" dirty="0" smtClean="0"/>
              <a:t> </a:t>
            </a:r>
            <a:r>
              <a:rPr lang="ru-RU" b="1" dirty="0" smtClean="0"/>
              <a:t>  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6400" dirty="0" smtClean="0"/>
          </a:p>
          <a:p>
            <a:endParaRPr lang="en-US" sz="6400" dirty="0" smtClean="0"/>
          </a:p>
          <a:p>
            <a:pPr>
              <a:buNone/>
            </a:pPr>
            <a:r>
              <a:rPr lang="ru-RU" sz="6400" dirty="0" smtClean="0"/>
              <a:t> </a:t>
            </a:r>
            <a:endParaRPr lang="en-US" sz="6400" dirty="0" smtClean="0"/>
          </a:p>
          <a:p>
            <a:endParaRPr lang="en-US" sz="6400" dirty="0" smtClean="0"/>
          </a:p>
          <a:p>
            <a:endParaRPr lang="en-US" sz="7000" dirty="0" smtClean="0"/>
          </a:p>
          <a:p>
            <a:endParaRPr lang="en-US" sz="9000" b="1" dirty="0" smtClean="0"/>
          </a:p>
          <a:p>
            <a:endParaRPr lang="en-US" sz="9000" b="1" dirty="0" smtClean="0"/>
          </a:p>
          <a:p>
            <a:r>
              <a:rPr lang="ru-RU" sz="9000" b="1" dirty="0" smtClean="0">
                <a:solidFill>
                  <a:schemeClr val="tx1"/>
                </a:solidFill>
              </a:rPr>
              <a:t>6 июля 1998 г. </a:t>
            </a:r>
            <a:r>
              <a:rPr lang="en-US" sz="9000" b="1" dirty="0" smtClean="0">
                <a:solidFill>
                  <a:schemeClr val="tx1"/>
                </a:solidFill>
              </a:rPr>
              <a:t>-</a:t>
            </a:r>
            <a:r>
              <a:rPr lang="ru-RU" sz="9000" b="1" dirty="0" smtClean="0">
                <a:solidFill>
                  <a:schemeClr val="tx1"/>
                </a:solidFill>
              </a:rPr>
              <a:t> </a:t>
            </a:r>
            <a:r>
              <a:rPr lang="ru-RU" sz="9000" i="1" dirty="0" smtClean="0">
                <a:solidFill>
                  <a:schemeClr val="tx1"/>
                </a:solidFill>
              </a:rPr>
              <a:t>Декларация о вечной дружбе и союзничестве, ориентированной в XXI столетие</a:t>
            </a:r>
            <a:r>
              <a:rPr lang="en-US" sz="9000" i="1" dirty="0" smtClean="0">
                <a:solidFill>
                  <a:schemeClr val="tx1"/>
                </a:solidFill>
              </a:rPr>
              <a:t>.</a:t>
            </a:r>
            <a:r>
              <a:rPr lang="ru-RU" sz="9000" i="1" dirty="0" smtClean="0">
                <a:solidFill>
                  <a:schemeClr val="tx1"/>
                </a:solidFill>
              </a:rPr>
              <a:t> </a:t>
            </a:r>
            <a:endParaRPr lang="en-US" sz="9000" i="1" dirty="0" smtClean="0">
              <a:solidFill>
                <a:schemeClr val="tx1"/>
              </a:solidFill>
            </a:endParaRP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6" name="Рисунок 5" descr="Картинка 5 из 5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32656"/>
            <a:ext cx="532859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4248472" cy="2880320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260648"/>
            <a:ext cx="7931224" cy="5865515"/>
          </a:xfrm>
        </p:spPr>
        <p:txBody>
          <a:bodyPr/>
          <a:lstStyle/>
          <a:p>
            <a:r>
              <a:rPr lang="ru-RU" dirty="0" smtClean="0"/>
              <a:t>                                           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2004-2005гг.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           России в Казахстане России в Казахстане                     Казахстане, Год К                                   Казахстана   в</a:t>
            </a:r>
          </a:p>
          <a:p>
            <a:pPr algn="r"/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России                                 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www.u-ex.kz/images/stories/site/2011/04-2011/06042011/photo_642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4320480" cy="2929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5-tub-kz.yandex.net/i?id=12613272-21-72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3212976"/>
            <a:ext cx="345638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67544" y="3429000"/>
            <a:ext cx="457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2006 г. в Москве был открыт памятник великому казахскому поэту Абаю. </a:t>
            </a:r>
          </a:p>
          <a:p>
            <a:endParaRPr lang="ru-RU" sz="3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ru-RU" b="1" dirty="0" smtClean="0"/>
              <a:t>      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2.1 Р     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2.2 РК и Китай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70000" lnSpcReduction="20000"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января 1992г.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Подписание  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совместного коммюнике об установлении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дипломатических отношений.</a:t>
            </a:r>
          </a:p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1993 г.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Декларация об основах дружественных отношений.</a:t>
            </a:r>
          </a:p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24 сентября 1997г.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Дополнительное соглашение  о казахстанско-китайской границе.</a:t>
            </a:r>
          </a:p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23-27 ноября 1999г.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–официальный визит Н.Назарбаева в Китай, закрепление приоритетов политического и экономического взаимодействия.  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://im2-tub-kz.yandex.net/i?id=341501505-20-72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324036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883</TotalTime>
  <Words>813</Words>
  <Application>Microsoft Office PowerPoint</Application>
  <PresentationFormat>Экран (4:3)</PresentationFormat>
  <Paragraphs>170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Calibri</vt:lpstr>
      <vt:lpstr>Franklin Gothic Book</vt:lpstr>
      <vt:lpstr>Franklin Gothic Medium</vt:lpstr>
      <vt:lpstr>Times New Roman</vt:lpstr>
      <vt:lpstr>Wingdings 2</vt:lpstr>
      <vt:lpstr>Трек</vt:lpstr>
      <vt:lpstr>            Внешняя политика РК </vt:lpstr>
      <vt:lpstr>План:</vt:lpstr>
      <vt:lpstr>Задачи внешней политики РК</vt:lpstr>
      <vt:lpstr>Презентация PowerPoint</vt:lpstr>
      <vt:lpstr>Презентация PowerPoint</vt:lpstr>
      <vt:lpstr>2.1РК  и РФ</vt:lpstr>
      <vt:lpstr>Презентация PowerPoint</vt:lpstr>
      <vt:lpstr>Презентация PowerPoint</vt:lpstr>
      <vt:lpstr>                 2.1 Р      2.2 РК и Китай</vt:lpstr>
      <vt:lpstr>  </vt:lpstr>
      <vt:lpstr>21-23 февраля 2011 г.- Государственный визит Президента РК Н.Назарбаева в КНР.</vt:lpstr>
      <vt:lpstr> </vt:lpstr>
      <vt:lpstr>                         2.  РК и Корея</vt:lpstr>
      <vt:lpstr>        </vt:lpstr>
      <vt:lpstr>           </vt:lpstr>
      <vt:lpstr>                     2. 3 РК И АСЕАН </vt:lpstr>
      <vt:lpstr>Презентация PowerPoint</vt:lpstr>
      <vt:lpstr>Перспективы сотрудничества РК и АСЕАН</vt:lpstr>
      <vt:lpstr>Использованная  литература </vt:lpstr>
      <vt:lpstr>8. Совместное Коммюнике РК и КНР, Астана, 18 августа 2007 г.  //www.nomad.su/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Внешняя политика РК</dc:title>
  <dc:creator>Ляззат</dc:creator>
  <cp:lastModifiedBy>Azamat</cp:lastModifiedBy>
  <cp:revision>94</cp:revision>
  <dcterms:created xsi:type="dcterms:W3CDTF">2011-09-27T10:41:41Z</dcterms:created>
  <dcterms:modified xsi:type="dcterms:W3CDTF">2014-12-21T15:28:18Z</dcterms:modified>
</cp:coreProperties>
</file>